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1" r:id="rId4"/>
  </p:sldMasterIdLst>
  <p:notesMasterIdLst>
    <p:notesMasterId r:id="rId10"/>
  </p:notesMasterIdLst>
  <p:sldIdLst>
    <p:sldId id="256" r:id="rId5"/>
    <p:sldId id="257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A62F1-3DFC-4E5E-BD16-B4C6841CDB5E}" type="datetimeFigureOut">
              <a:rPr lang="sr-Latn-RS" smtClean="0"/>
              <a:t>18.11.2012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278D5-C256-4353-BAD3-9BD9D31DF79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4513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Nikola Godinovic, FESB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41A41-1865-470A-9A62-B68E9140B7E8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09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>
                <a:solidFill>
                  <a:prstClr val="black"/>
                </a:solidFill>
              </a:rPr>
              <a:t>Nikola Godinovic, FESB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8173F-6381-4AC3-9A9F-762B93ADE359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13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F51-C35C-477F-A7E0-CDD588E76647}" type="datetimeFigureOut">
              <a:rPr lang="sr-Latn-RS" smtClean="0"/>
              <a:t>18.11.2012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EA2F-8544-483D-A3E7-5B854D43F6B1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F51-C35C-477F-A7E0-CDD588E76647}" type="datetimeFigureOut">
              <a:rPr lang="sr-Latn-RS" smtClean="0"/>
              <a:t>18.11.2012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EA2F-8544-483D-A3E7-5B854D43F6B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F51-C35C-477F-A7E0-CDD588E76647}" type="datetimeFigureOut">
              <a:rPr lang="sr-Latn-RS" smtClean="0"/>
              <a:t>18.11.2012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EA2F-8544-483D-A3E7-5B854D43F6B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4436-5ABF-43FE-8ABA-35DB38E2E2D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DB93-293B-4637-B37C-95B1BB49B8B2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807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4436-5ABF-43FE-8ABA-35DB38E2E2D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DB93-293B-4637-B37C-95B1BB49B8B2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366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4436-5ABF-43FE-8ABA-35DB38E2E2D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DB93-293B-4637-B37C-95B1BB49B8B2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077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4436-5ABF-43FE-8ABA-35DB38E2E2D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DB93-293B-4637-B37C-95B1BB49B8B2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283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4436-5ABF-43FE-8ABA-35DB38E2E2D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DB93-293B-4637-B37C-95B1BB49B8B2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79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4436-5ABF-43FE-8ABA-35DB38E2E2D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DB93-293B-4637-B37C-95B1BB49B8B2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843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4436-5ABF-43FE-8ABA-35DB38E2E2D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DB93-293B-4637-B37C-95B1BB49B8B2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619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4436-5ABF-43FE-8ABA-35DB38E2E2D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DB93-293B-4637-B37C-95B1BB49B8B2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8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F51-C35C-477F-A7E0-CDD588E76647}" type="datetimeFigureOut">
              <a:rPr lang="sr-Latn-RS" smtClean="0"/>
              <a:t>18.11.2012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EA2F-8544-483D-A3E7-5B854D43F6B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4436-5ABF-43FE-8ABA-35DB38E2E2D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DB93-293B-4637-B37C-95B1BB49B8B2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75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4436-5ABF-43FE-8ABA-35DB38E2E2D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DB93-293B-4637-B37C-95B1BB49B8B2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599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4436-5ABF-43FE-8ABA-35DB38E2E2D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DB93-293B-4637-B37C-95B1BB49B8B2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95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  <p:grpSp>
          <p:nvGrpSpPr>
            <p:cNvPr id="8197" name="Group 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198" name="Line 6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199" name="Line 7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0" name="Line 8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1" name="Line 9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2" name="Line 10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3" name="Line 11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4" name="Line 12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5" name="Line 13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6" name="Line 14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7" name="Line 15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8" name="Line 16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9" name="Line 17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0" name="Line 18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1" name="Line 19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2" name="Line 20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3" name="Line 21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4" name="Line 22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5" name="Line 23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6" name="Line 24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7" name="Line 25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8" name="Line 26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9" name="Line 27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0" name="Line 28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1" name="Line 29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2" name="Line 30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3" name="Line 31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4" name="Line 32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5" name="Line 33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6" name="Line 34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7" name="Line 35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8" name="Line 36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9" name="Line 37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0" name="Line 38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1" name="Line 39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2" name="Line 40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3" name="Line 41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4" name="Line 42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5" name="Line 43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6" name="Line 44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7" name="Line 45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8" name="Line 46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9" name="Line 47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0" name="Line 48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1" name="Line 49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2" name="Line 50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3" name="Line 51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4" name="Line 52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5" name="Line 53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6" name="Line 54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7" name="Line 55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8" name="Line 56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</p:grpSp>
        <p:sp>
          <p:nvSpPr>
            <p:cNvPr id="8249" name="Line 57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</p:grpSp>
      <p:grpSp>
        <p:nvGrpSpPr>
          <p:cNvPr id="8250" name="Group 58"/>
          <p:cNvGrpSpPr>
            <a:grpSpLocks/>
          </p:cNvGrpSpPr>
          <p:nvPr/>
        </p:nvGrpSpPr>
        <p:grpSpPr bwMode="auto">
          <a:xfrm>
            <a:off x="0" y="685800"/>
            <a:ext cx="6700838" cy="2851150"/>
            <a:chOff x="3" y="559"/>
            <a:chExt cx="4192" cy="1796"/>
          </a:xfrm>
        </p:grpSpPr>
        <p:sp>
          <p:nvSpPr>
            <p:cNvPr id="8251" name="Line 59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  <p:sp>
          <p:nvSpPr>
            <p:cNvPr id="8252" name="Line 60"/>
            <p:cNvSpPr>
              <a:spLocks noChangeShapeType="1"/>
            </p:cNvSpPr>
            <p:nvPr/>
          </p:nvSpPr>
          <p:spPr bwMode="ltGray">
            <a:xfrm flipH="1" flipV="1">
              <a:off x="3" y="1924"/>
              <a:ext cx="3211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  <p:sp>
          <p:nvSpPr>
            <p:cNvPr id="8253" name="Line 61"/>
            <p:cNvSpPr>
              <a:spLocks noChangeShapeType="1"/>
            </p:cNvSpPr>
            <p:nvPr/>
          </p:nvSpPr>
          <p:spPr bwMode="ltGray">
            <a:xfrm flipH="1" flipV="1">
              <a:off x="384" y="938"/>
              <a:ext cx="3811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  <p:sp>
          <p:nvSpPr>
            <p:cNvPr id="8254" name="Arc 62"/>
            <p:cNvSpPr>
              <a:spLocks/>
            </p:cNvSpPr>
            <p:nvPr/>
          </p:nvSpPr>
          <p:spPr bwMode="ltGray">
            <a:xfrm rot="16200000" flipH="1">
              <a:off x="426" y="860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</p:grpSp>
      <p:grpSp>
        <p:nvGrpSpPr>
          <p:cNvPr id="8255" name="Group 63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8256" name="Line 64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  <p:sp>
          <p:nvSpPr>
            <p:cNvPr id="8257" name="Line 65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  <p:sp>
          <p:nvSpPr>
            <p:cNvPr id="8258" name="Arc 66"/>
            <p:cNvSpPr>
              <a:spLocks/>
            </p:cNvSpPr>
            <p:nvPr/>
          </p:nvSpPr>
          <p:spPr bwMode="ltGray">
            <a:xfrm rot="5400000">
              <a:off x="5097" y="3346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</p:grpSp>
      <p:sp>
        <p:nvSpPr>
          <p:cNvPr id="82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26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8261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</a:p>
        </p:txBody>
      </p:sp>
      <p:sp>
        <p:nvSpPr>
          <p:cNvPr id="8262" name="Rectangle 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  <p:sp>
        <p:nvSpPr>
          <p:cNvPr id="8263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400"/>
            </a:lvl1pPr>
          </a:lstStyle>
          <a:p>
            <a:fld id="{6134BB07-063B-409D-A851-64CB18B3E294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>
              <a:solidFill>
                <a:srgbClr val="40458C"/>
              </a:solidFill>
            </a:endParaRPr>
          </a:p>
        </p:txBody>
      </p:sp>
      <p:sp>
        <p:nvSpPr>
          <p:cNvPr id="8264" name="Text Box 72"/>
          <p:cNvSpPr txBox="1">
            <a:spLocks noChangeArrowheads="1"/>
          </p:cNvSpPr>
          <p:nvPr/>
        </p:nvSpPr>
        <p:spPr bwMode="auto">
          <a:xfrm>
            <a:off x="6934200" y="104775"/>
            <a:ext cx="1981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hr-HR" sz="1000">
                <a:solidFill>
                  <a:srgbClr val="40458C"/>
                </a:solidFill>
              </a:rPr>
              <a:t>Školska godina 2006./2007.</a:t>
            </a:r>
            <a:endParaRPr lang="en-GB" sz="100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35745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1A11D-9F0E-43D6-A132-5A131FB98044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22605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2DD910-06D8-4986-A1AD-E8361272A431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2579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962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962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9D8AFC-450B-43D3-9C15-3741AF210F95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56790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DDAD93-0ACB-47F7-908A-E5F46798D187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35059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23EB34-71F2-48EC-AB52-A0CAA197B005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03777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82905A-5691-4250-8C90-1DF562A71D40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7065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F51-C35C-477F-A7E0-CDD588E76647}" type="datetimeFigureOut">
              <a:rPr lang="sr-Latn-RS" smtClean="0"/>
              <a:t>18.11.2012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EA2F-8544-483D-A3E7-5B854D43F6B1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A927F7-7DAF-4A4A-A21F-E172FE29EAAF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684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4B84CE-C193-4ED0-BF03-0B999FF09F97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5927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AC3D82-62AF-4D1F-9F40-98A5151A797D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2824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0383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626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1FB62E-0648-4442-83AA-EA1A93E91585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01644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96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96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94AEC4-EEBA-4916-859D-ACCA1196FEBB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265461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96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295400"/>
            <a:ext cx="39624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3848100"/>
            <a:ext cx="39624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D30362-0B11-4CCC-8304-1FD5F24A0BA4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2472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96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295400"/>
            <a:ext cx="39624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3848100"/>
            <a:ext cx="39624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15242F-B458-4AFB-859C-9F1468FF56F8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337523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96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295400"/>
            <a:ext cx="3962400" cy="4953000"/>
          </a:xfrm>
        </p:spPr>
        <p:txBody>
          <a:bodyPr/>
          <a:lstStyle/>
          <a:p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81490D-09D3-4F5B-8FA9-904F82B6E7C4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62367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807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48100"/>
            <a:ext cx="807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0926A4-C617-46E3-9C21-B69A5933AD9A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466858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  <p:grpSp>
          <p:nvGrpSpPr>
            <p:cNvPr id="8197" name="Group 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198" name="Line 6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199" name="Line 7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0" name="Line 8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1" name="Line 9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2" name="Line 10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3" name="Line 11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4" name="Line 12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5" name="Line 13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6" name="Line 14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7" name="Line 15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8" name="Line 16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09" name="Line 17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0" name="Line 18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1" name="Line 19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2" name="Line 20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3" name="Line 21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4" name="Line 22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5" name="Line 23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6" name="Line 24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7" name="Line 25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8" name="Line 26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19" name="Line 27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0" name="Line 28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1" name="Line 29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2" name="Line 30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3" name="Line 31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4" name="Line 32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5" name="Line 33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6" name="Line 34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7" name="Line 35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8" name="Line 36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29" name="Line 37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0" name="Line 38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1" name="Line 39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2" name="Line 40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3" name="Line 41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4" name="Line 42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5" name="Line 43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6" name="Line 44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7" name="Line 45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8" name="Line 46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39" name="Line 47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0" name="Line 48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1" name="Line 49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2" name="Line 50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3" name="Line 51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4" name="Line 52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5" name="Line 53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6" name="Line 54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7" name="Line 55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8248" name="Line 56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</p:grpSp>
        <p:sp>
          <p:nvSpPr>
            <p:cNvPr id="8249" name="Line 57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</p:grpSp>
      <p:grpSp>
        <p:nvGrpSpPr>
          <p:cNvPr id="8250" name="Group 58"/>
          <p:cNvGrpSpPr>
            <a:grpSpLocks/>
          </p:cNvGrpSpPr>
          <p:nvPr/>
        </p:nvGrpSpPr>
        <p:grpSpPr bwMode="auto">
          <a:xfrm>
            <a:off x="0" y="685800"/>
            <a:ext cx="6700838" cy="2851150"/>
            <a:chOff x="3" y="559"/>
            <a:chExt cx="4192" cy="1796"/>
          </a:xfrm>
        </p:grpSpPr>
        <p:sp>
          <p:nvSpPr>
            <p:cNvPr id="8251" name="Line 59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  <p:sp>
          <p:nvSpPr>
            <p:cNvPr id="8252" name="Line 60"/>
            <p:cNvSpPr>
              <a:spLocks noChangeShapeType="1"/>
            </p:cNvSpPr>
            <p:nvPr/>
          </p:nvSpPr>
          <p:spPr bwMode="ltGray">
            <a:xfrm flipH="1" flipV="1">
              <a:off x="3" y="1924"/>
              <a:ext cx="3211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  <p:sp>
          <p:nvSpPr>
            <p:cNvPr id="8253" name="Line 61"/>
            <p:cNvSpPr>
              <a:spLocks noChangeShapeType="1"/>
            </p:cNvSpPr>
            <p:nvPr/>
          </p:nvSpPr>
          <p:spPr bwMode="ltGray">
            <a:xfrm flipH="1" flipV="1">
              <a:off x="384" y="938"/>
              <a:ext cx="3811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  <p:sp>
          <p:nvSpPr>
            <p:cNvPr id="8254" name="Arc 62"/>
            <p:cNvSpPr>
              <a:spLocks/>
            </p:cNvSpPr>
            <p:nvPr/>
          </p:nvSpPr>
          <p:spPr bwMode="ltGray">
            <a:xfrm rot="16200000" flipH="1">
              <a:off x="426" y="860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</p:grpSp>
      <p:grpSp>
        <p:nvGrpSpPr>
          <p:cNvPr id="8255" name="Group 63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8256" name="Line 64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  <p:sp>
          <p:nvSpPr>
            <p:cNvPr id="8257" name="Line 65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  <p:sp>
          <p:nvSpPr>
            <p:cNvPr id="8258" name="Arc 66"/>
            <p:cNvSpPr>
              <a:spLocks/>
            </p:cNvSpPr>
            <p:nvPr/>
          </p:nvSpPr>
          <p:spPr bwMode="ltGray">
            <a:xfrm rot="5400000">
              <a:off x="5097" y="3346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</p:grpSp>
      <p:sp>
        <p:nvSpPr>
          <p:cNvPr id="82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26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8261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</a:p>
        </p:txBody>
      </p:sp>
      <p:sp>
        <p:nvSpPr>
          <p:cNvPr id="8262" name="Rectangle 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  <p:sp>
        <p:nvSpPr>
          <p:cNvPr id="8263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400"/>
            </a:lvl1pPr>
          </a:lstStyle>
          <a:p>
            <a:fld id="{6134BB07-063B-409D-A851-64CB18B3E294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>
              <a:solidFill>
                <a:srgbClr val="40458C"/>
              </a:solidFill>
            </a:endParaRPr>
          </a:p>
        </p:txBody>
      </p:sp>
      <p:sp>
        <p:nvSpPr>
          <p:cNvPr id="8264" name="Text Box 72"/>
          <p:cNvSpPr txBox="1">
            <a:spLocks noChangeArrowheads="1"/>
          </p:cNvSpPr>
          <p:nvPr/>
        </p:nvSpPr>
        <p:spPr bwMode="auto">
          <a:xfrm>
            <a:off x="6934200" y="104775"/>
            <a:ext cx="1981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hr-HR" sz="1000">
                <a:solidFill>
                  <a:srgbClr val="40458C"/>
                </a:solidFill>
              </a:rPr>
              <a:t>Školska godina 2006./2007.</a:t>
            </a:r>
            <a:endParaRPr lang="en-GB" sz="100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938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F51-C35C-477F-A7E0-CDD588E76647}" type="datetimeFigureOut">
              <a:rPr lang="sr-Latn-RS" smtClean="0"/>
              <a:t>18.11.2012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EA2F-8544-483D-A3E7-5B854D43F6B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1A11D-9F0E-43D6-A132-5A131FB98044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185794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2DD910-06D8-4986-A1AD-E8361272A431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352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962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962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9D8AFC-450B-43D3-9C15-3741AF210F95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09956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DDAD93-0ACB-47F7-908A-E5F46798D187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28887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23EB34-71F2-48EC-AB52-A0CAA197B005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5905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82905A-5691-4250-8C90-1DF562A71D40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7207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A927F7-7DAF-4A4A-A21F-E172FE29EAAF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561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4B84CE-C193-4ED0-BF03-0B999FF09F97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22696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AC3D82-62AF-4D1F-9F40-98A5151A797D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991417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0383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626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1FB62E-0648-4442-83AA-EA1A93E91585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8391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F51-C35C-477F-A7E0-CDD588E76647}" type="datetimeFigureOut">
              <a:rPr lang="sr-Latn-RS" smtClean="0"/>
              <a:t>18.11.2012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EA2F-8544-483D-A3E7-5B854D43F6B1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96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96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94AEC4-EEBA-4916-859D-ACCA1196FEBB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863296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96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295400"/>
            <a:ext cx="39624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3848100"/>
            <a:ext cx="39624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D30362-0B11-4CCC-8304-1FD5F24A0BA4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82156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96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295400"/>
            <a:ext cx="39624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3848100"/>
            <a:ext cx="39624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15242F-B458-4AFB-859C-9F1468FF56F8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152954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96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295400"/>
            <a:ext cx="3962400" cy="4953000"/>
          </a:xfrm>
        </p:spPr>
        <p:txBody>
          <a:bodyPr/>
          <a:lstStyle/>
          <a:p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81490D-09D3-4F5B-8FA9-904F82B6E7C4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4300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807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48100"/>
            <a:ext cx="80772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0926A4-C617-46E3-9C21-B69A5933AD9A}" type="slidenum">
              <a:rPr lang="en-GB">
                <a:solidFill>
                  <a:srgbClr val="40458C"/>
                </a:solidFill>
              </a:rPr>
              <a:pPr/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212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F51-C35C-477F-A7E0-CDD588E76647}" type="datetimeFigureOut">
              <a:rPr lang="sr-Latn-RS" smtClean="0"/>
              <a:t>18.11.2012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EA2F-8544-483D-A3E7-5B854D43F6B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F51-C35C-477F-A7E0-CDD588E76647}" type="datetimeFigureOut">
              <a:rPr lang="sr-Latn-RS" smtClean="0"/>
              <a:t>18.11.2012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EA2F-8544-483D-A3E7-5B854D43F6B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F51-C35C-477F-A7E0-CDD588E76647}" type="datetimeFigureOut">
              <a:rPr lang="sr-Latn-RS" smtClean="0"/>
              <a:t>18.11.2012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EA2F-8544-483D-A3E7-5B854D43F6B1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6F51-C35C-477F-A7E0-CDD588E76647}" type="datetimeFigureOut">
              <a:rPr lang="sr-Latn-RS" smtClean="0"/>
              <a:t>18.11.2012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EA2F-8544-483D-A3E7-5B854D43F6B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A06F51-C35C-477F-A7E0-CDD588E76647}" type="datetimeFigureOut">
              <a:rPr lang="sr-Latn-RS" smtClean="0"/>
              <a:t>18.11.2012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F85EA2F-8544-483D-A3E7-5B854D43F6B1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34436-5ABF-43FE-8ABA-35DB38E2E2D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18.11.2012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BDB93-293B-4637-B37C-95B1BB49B8B2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74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7172" name="Group 4"/>
            <p:cNvGrpSpPr>
              <a:grpSpLocks/>
            </p:cNvGrpSpPr>
            <p:nvPr/>
          </p:nvGrpSpPr>
          <p:grpSpPr bwMode="auto">
            <a:xfrm>
              <a:off x="0" y="192"/>
              <a:ext cx="5760" cy="4032"/>
              <a:chOff x="0" y="192"/>
              <a:chExt cx="5760" cy="4032"/>
            </a:xfrm>
          </p:grpSpPr>
          <p:sp>
            <p:nvSpPr>
              <p:cNvPr id="7173" name="Line 5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74" name="Line 6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75" name="Line 7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76" name="Line 8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77" name="Line 9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78" name="Line 10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79" name="Line 11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0" name="Line 12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1" name="Line 13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2" name="Line 14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3" name="Line 15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4" name="Line 16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5" name="Line 17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6" name="Line 18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7" name="Line 19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8" name="Line 20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9" name="Line 21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90" name="Line 22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91" name="Line 23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92" name="Line 24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93" name="Line 25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94" name="Line 26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7195" name="Group 27"/>
            <p:cNvGrpSpPr>
              <a:grpSpLocks/>
            </p:cNvGrpSpPr>
            <p:nvPr/>
          </p:nvGrpSpPr>
          <p:grpSpPr bwMode="auto">
            <a:xfrm>
              <a:off x="192" y="0"/>
              <a:ext cx="5376" cy="4320"/>
              <a:chOff x="192" y="0"/>
              <a:chExt cx="5376" cy="4320"/>
            </a:xfrm>
          </p:grpSpPr>
          <p:sp>
            <p:nvSpPr>
              <p:cNvPr id="7196" name="Line 28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97" name="Line 29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98" name="Line 30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99" name="Line 31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0" name="Line 32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1" name="Line 33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2" name="Line 34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3" name="Line 35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4" name="Line 36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5" name="Line 37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6" name="Line 38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7" name="Line 39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8" name="Line 40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9" name="Line 41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0" name="Line 42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1" name="Line 43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2" name="Line 44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3" name="Line 45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4" name="Line 46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5" name="Line 47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6" name="Line 48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7" name="Line 49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8" name="Line 50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9" name="Line 51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20" name="Line 52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21" name="Line 53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22" name="Line 54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23" name="Line 55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24" name="Line 56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7225" name="Rectangle 57" descr="60%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 sz="2400" b="1">
              <a:solidFill>
                <a:srgbClr val="40458C"/>
              </a:solidFill>
            </a:endParaRPr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 sz="2400" b="1">
              <a:solidFill>
                <a:srgbClr val="40458C"/>
              </a:solidFill>
            </a:endParaRPr>
          </a:p>
        </p:txBody>
      </p:sp>
      <p:grpSp>
        <p:nvGrpSpPr>
          <p:cNvPr id="7227" name="Group 59"/>
          <p:cNvGrpSpPr>
            <a:grpSpLocks/>
          </p:cNvGrpSpPr>
          <p:nvPr/>
        </p:nvGrpSpPr>
        <p:grpSpPr bwMode="auto">
          <a:xfrm>
            <a:off x="381000" y="1143000"/>
            <a:ext cx="1784350" cy="2324100"/>
            <a:chOff x="96" y="916"/>
            <a:chExt cx="2208" cy="2876"/>
          </a:xfrm>
        </p:grpSpPr>
        <p:sp>
          <p:nvSpPr>
            <p:cNvPr id="7228" name="Line 60"/>
            <p:cNvSpPr>
              <a:spLocks noChangeShapeType="1"/>
            </p:cNvSpPr>
            <p:nvPr/>
          </p:nvSpPr>
          <p:spPr bwMode="ltGray">
            <a:xfrm flipH="1">
              <a:off x="96" y="1037"/>
              <a:ext cx="22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  <p:sp>
          <p:nvSpPr>
            <p:cNvPr id="7229" name="Line 61"/>
            <p:cNvSpPr>
              <a:spLocks noChangeShapeType="1"/>
            </p:cNvSpPr>
            <p:nvPr/>
          </p:nvSpPr>
          <p:spPr bwMode="ltGray">
            <a:xfrm>
              <a:off x="336" y="920"/>
              <a:ext cx="0" cy="287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  <p:sp>
          <p:nvSpPr>
            <p:cNvPr id="7230" name="Arc 62"/>
            <p:cNvSpPr>
              <a:spLocks/>
            </p:cNvSpPr>
            <p:nvPr/>
          </p:nvSpPr>
          <p:spPr bwMode="ltGray">
            <a:xfrm flipH="1">
              <a:off x="217" y="916"/>
              <a:ext cx="239" cy="239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</p:grpSp>
      <p:sp>
        <p:nvSpPr>
          <p:cNvPr id="723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23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077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23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2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85DC1A-2F2B-4DBC-A321-BBF960652E8B}" type="slidenum">
              <a:rPr lang="en-GB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241" name="Rectangle 7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30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14F9B"/>
        </a:buClr>
        <a:buSzPct val="85000"/>
        <a:buFont typeface="Wingdings" pitchFamily="2" charset="2"/>
        <a:buChar char="q"/>
        <a:defRPr sz="2400">
          <a:solidFill>
            <a:srgbClr val="314F9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3300"/>
        </a:buClr>
        <a:buSzPct val="60000"/>
        <a:buFont typeface="Wingdings" pitchFamily="2" charset="2"/>
        <a:buChar char="n"/>
        <a:defRPr sz="2000">
          <a:solidFill>
            <a:srgbClr val="CC33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95000"/>
        <a:buFont typeface="Wingdings" pitchFamily="2" charset="2"/>
        <a:buChar char="w"/>
        <a:defRPr>
          <a:solidFill>
            <a:srgbClr val="0099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ü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ü"/>
        <a:defRPr sz="16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ü"/>
        <a:defRPr sz="16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ü"/>
        <a:defRPr sz="16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ü"/>
        <a:defRPr sz="1600">
          <a:solidFill>
            <a:schemeClr val="tx2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7172" name="Group 4"/>
            <p:cNvGrpSpPr>
              <a:grpSpLocks/>
            </p:cNvGrpSpPr>
            <p:nvPr/>
          </p:nvGrpSpPr>
          <p:grpSpPr bwMode="auto">
            <a:xfrm>
              <a:off x="0" y="192"/>
              <a:ext cx="5760" cy="4032"/>
              <a:chOff x="0" y="192"/>
              <a:chExt cx="5760" cy="4032"/>
            </a:xfrm>
          </p:grpSpPr>
          <p:sp>
            <p:nvSpPr>
              <p:cNvPr id="7173" name="Line 5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74" name="Line 6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75" name="Line 7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76" name="Line 8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77" name="Line 9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78" name="Line 10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79" name="Line 11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0" name="Line 12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1" name="Line 13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2" name="Line 14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3" name="Line 15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4" name="Line 16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5" name="Line 17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6" name="Line 18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7" name="Line 19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8" name="Line 20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89" name="Line 21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90" name="Line 22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91" name="Line 23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92" name="Line 24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93" name="Line 25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94" name="Line 26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7195" name="Group 27"/>
            <p:cNvGrpSpPr>
              <a:grpSpLocks/>
            </p:cNvGrpSpPr>
            <p:nvPr/>
          </p:nvGrpSpPr>
          <p:grpSpPr bwMode="auto">
            <a:xfrm>
              <a:off x="192" y="0"/>
              <a:ext cx="5376" cy="4320"/>
              <a:chOff x="192" y="0"/>
              <a:chExt cx="5376" cy="4320"/>
            </a:xfrm>
          </p:grpSpPr>
          <p:sp>
            <p:nvSpPr>
              <p:cNvPr id="7196" name="Line 28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97" name="Line 29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98" name="Line 30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199" name="Line 31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0" name="Line 32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1" name="Line 33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2" name="Line 34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3" name="Line 35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4" name="Line 36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5" name="Line 37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6" name="Line 38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7" name="Line 39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8" name="Line 40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09" name="Line 41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0" name="Line 42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1" name="Line 43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2" name="Line 44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3" name="Line 45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4" name="Line 46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5" name="Line 47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6" name="Line 48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7" name="Line 49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8" name="Line 50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19" name="Line 51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20" name="Line 52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21" name="Line 53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22" name="Line 54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23" name="Line 55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  <p:sp>
            <p:nvSpPr>
              <p:cNvPr id="7224" name="Line 56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sr-Latn-RS" sz="2400" b="1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7225" name="Rectangle 57" descr="60%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 sz="2400" b="1">
              <a:solidFill>
                <a:srgbClr val="40458C"/>
              </a:solidFill>
            </a:endParaRPr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 sz="2400" b="1">
              <a:solidFill>
                <a:srgbClr val="40458C"/>
              </a:solidFill>
            </a:endParaRPr>
          </a:p>
        </p:txBody>
      </p:sp>
      <p:grpSp>
        <p:nvGrpSpPr>
          <p:cNvPr id="7227" name="Group 59"/>
          <p:cNvGrpSpPr>
            <a:grpSpLocks/>
          </p:cNvGrpSpPr>
          <p:nvPr/>
        </p:nvGrpSpPr>
        <p:grpSpPr bwMode="auto">
          <a:xfrm>
            <a:off x="381000" y="1143000"/>
            <a:ext cx="1784350" cy="2324100"/>
            <a:chOff x="96" y="916"/>
            <a:chExt cx="2208" cy="2876"/>
          </a:xfrm>
        </p:grpSpPr>
        <p:sp>
          <p:nvSpPr>
            <p:cNvPr id="7228" name="Line 60"/>
            <p:cNvSpPr>
              <a:spLocks noChangeShapeType="1"/>
            </p:cNvSpPr>
            <p:nvPr/>
          </p:nvSpPr>
          <p:spPr bwMode="ltGray">
            <a:xfrm flipH="1">
              <a:off x="96" y="1037"/>
              <a:ext cx="22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  <p:sp>
          <p:nvSpPr>
            <p:cNvPr id="7229" name="Line 61"/>
            <p:cNvSpPr>
              <a:spLocks noChangeShapeType="1"/>
            </p:cNvSpPr>
            <p:nvPr/>
          </p:nvSpPr>
          <p:spPr bwMode="ltGray">
            <a:xfrm>
              <a:off x="336" y="920"/>
              <a:ext cx="0" cy="287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  <p:sp>
          <p:nvSpPr>
            <p:cNvPr id="7230" name="Arc 62"/>
            <p:cNvSpPr>
              <a:spLocks/>
            </p:cNvSpPr>
            <p:nvPr/>
          </p:nvSpPr>
          <p:spPr bwMode="ltGray">
            <a:xfrm flipH="1">
              <a:off x="217" y="916"/>
              <a:ext cx="239" cy="239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r-Latn-RS" sz="2400" b="1">
                <a:solidFill>
                  <a:srgbClr val="40458C"/>
                </a:solidFill>
              </a:endParaRPr>
            </a:p>
          </p:txBody>
        </p:sp>
      </p:grpSp>
      <p:sp>
        <p:nvSpPr>
          <p:cNvPr id="723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23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077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23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40458C"/>
                </a:solidFill>
              </a:rPr>
              <a:t>10. listopad 2003.</a:t>
            </a:r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2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85DC1A-2F2B-4DBC-A321-BBF960652E8B}" type="slidenum">
              <a:rPr lang="en-GB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7241" name="Rectangle 7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38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14F9B"/>
        </a:buClr>
        <a:buSzPct val="85000"/>
        <a:buFont typeface="Wingdings" pitchFamily="2" charset="2"/>
        <a:buChar char="q"/>
        <a:defRPr sz="2400">
          <a:solidFill>
            <a:srgbClr val="314F9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3300"/>
        </a:buClr>
        <a:buSzPct val="60000"/>
        <a:buFont typeface="Wingdings" pitchFamily="2" charset="2"/>
        <a:buChar char="n"/>
        <a:defRPr sz="2000">
          <a:solidFill>
            <a:srgbClr val="CC33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95000"/>
        <a:buFont typeface="Wingdings" pitchFamily="2" charset="2"/>
        <a:buChar char="w"/>
        <a:defRPr>
          <a:solidFill>
            <a:srgbClr val="0099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ü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ü"/>
        <a:defRPr sz="16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ü"/>
        <a:defRPr sz="16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ü"/>
        <a:defRPr sz="16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ü"/>
        <a:defRPr sz="1600">
          <a:solidFill>
            <a:schemeClr val="tx2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7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2" Type="http://schemas.openxmlformats.org/officeDocument/2006/relationships/slideLayout" Target="../slideLayouts/slideLayout35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0.bin"/><Relationship Id="rId5" Type="http://schemas.openxmlformats.org/officeDocument/2006/relationships/image" Target="../media/image16.png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11.wmf"/><Relationship Id="rId4" Type="http://schemas.openxmlformats.org/officeDocument/2006/relationships/image" Target="../media/image15.png"/><Relationship Id="rId9" Type="http://schemas.openxmlformats.org/officeDocument/2006/relationships/image" Target="../media/image6.wmf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Linijski spektri atoma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7614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407333"/>
            <a:ext cx="8229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4163" indent="-2841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46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hr-HR" sz="2000" b="0" dirty="0">
                <a:latin typeface="Tahoma" pitchFamily="34" charset="0"/>
              </a:rPr>
              <a:t>Užarena čvrsta </a:t>
            </a:r>
            <a:r>
              <a:rPr lang="hr-HR" sz="2000" b="0" dirty="0" smtClean="0">
                <a:latin typeface="Tahoma" pitchFamily="34" charset="0"/>
              </a:rPr>
              <a:t>tela</a:t>
            </a:r>
            <a:r>
              <a:rPr lang="hr-HR" sz="2000" b="0" dirty="0">
                <a:latin typeface="Tahoma" pitchFamily="34" charset="0"/>
              </a:rPr>
              <a:t>, </a:t>
            </a:r>
            <a:r>
              <a:rPr lang="hr-HR" sz="2000" b="0" dirty="0" smtClean="0">
                <a:latin typeface="Tahoma" pitchFamily="34" charset="0"/>
              </a:rPr>
              <a:t>tečnosti </a:t>
            </a:r>
            <a:r>
              <a:rPr lang="hr-HR" sz="2000" b="0" dirty="0">
                <a:latin typeface="Tahoma" pitchFamily="34" charset="0"/>
              </a:rPr>
              <a:t>i </a:t>
            </a:r>
            <a:r>
              <a:rPr lang="hr-HR" sz="2000" dirty="0" smtClean="0">
                <a:latin typeface="Tahoma" pitchFamily="34" charset="0"/>
              </a:rPr>
              <a:t>gasovi</a:t>
            </a:r>
            <a:r>
              <a:rPr lang="hr-HR" sz="2000" b="0" dirty="0" smtClean="0">
                <a:latin typeface="Tahoma" pitchFamily="34" charset="0"/>
              </a:rPr>
              <a:t> </a:t>
            </a:r>
            <a:r>
              <a:rPr lang="hr-HR" sz="2000" b="0" dirty="0">
                <a:latin typeface="Tahoma" pitchFamily="34" charset="0"/>
              </a:rPr>
              <a:t>pri visokom </a:t>
            </a:r>
            <a:r>
              <a:rPr lang="hr-HR" sz="2000" dirty="0" smtClean="0">
                <a:latin typeface="Tahoma" pitchFamily="34" charset="0"/>
              </a:rPr>
              <a:t>pritisku</a:t>
            </a:r>
            <a:r>
              <a:rPr lang="hr-HR" sz="2000" b="0" dirty="0" smtClean="0">
                <a:latin typeface="Tahoma" pitchFamily="34" charset="0"/>
              </a:rPr>
              <a:t> </a:t>
            </a:r>
            <a:r>
              <a:rPr lang="hr-HR" sz="2000" b="0" dirty="0">
                <a:latin typeface="Tahoma" pitchFamily="34" charset="0"/>
              </a:rPr>
              <a:t>i   </a:t>
            </a:r>
            <a:r>
              <a:rPr lang="hr-HR" sz="2000" b="0" dirty="0" smtClean="0">
                <a:latin typeface="Tahoma" pitchFamily="34" charset="0"/>
              </a:rPr>
              <a:t>temperaturi emituju svetlost </a:t>
            </a:r>
            <a:r>
              <a:rPr lang="hr-HR" sz="2000" b="0" dirty="0">
                <a:latin typeface="Tahoma" pitchFamily="34" charset="0"/>
              </a:rPr>
              <a:t>s kontinuiranim </a:t>
            </a:r>
            <a:r>
              <a:rPr lang="hr-HR" sz="2000" dirty="0" smtClean="0">
                <a:latin typeface="Tahoma" pitchFamily="34" charset="0"/>
              </a:rPr>
              <a:t>talasnim</a:t>
            </a:r>
            <a:r>
              <a:rPr lang="hr-HR" sz="2000" b="0" dirty="0" smtClean="0">
                <a:latin typeface="Tahoma" pitchFamily="34" charset="0"/>
              </a:rPr>
              <a:t> dužinama</a:t>
            </a:r>
            <a:endParaRPr lang="hr-HR" sz="2000" b="0" dirty="0">
              <a:latin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hr-HR" sz="2000" b="0" dirty="0" smtClean="0">
                <a:latin typeface="Tahoma" pitchFamily="34" charset="0"/>
              </a:rPr>
              <a:t>Razređeni gasovi </a:t>
            </a:r>
            <a:r>
              <a:rPr lang="hr-HR" sz="2000" b="0" dirty="0">
                <a:latin typeface="Tahoma" pitchFamily="34" charset="0"/>
              </a:rPr>
              <a:t>i pare metala </a:t>
            </a:r>
            <a:r>
              <a:rPr lang="hr-HR" sz="2000" b="0" dirty="0" smtClean="0">
                <a:latin typeface="Tahoma" pitchFamily="34" charset="0"/>
              </a:rPr>
              <a:t>emituju </a:t>
            </a:r>
            <a:r>
              <a:rPr lang="hr-HR" sz="2000" b="0" dirty="0">
                <a:latin typeface="Tahoma" pitchFamily="34" charset="0"/>
              </a:rPr>
              <a:t>diskretni - linijski </a:t>
            </a:r>
            <a:r>
              <a:rPr lang="hr-HR" sz="2000" b="0" dirty="0" smtClean="0">
                <a:latin typeface="Tahoma" pitchFamily="34" charset="0"/>
              </a:rPr>
              <a:t>spektar</a:t>
            </a:r>
            <a:br>
              <a:rPr lang="hr-HR" sz="2000" b="0" dirty="0" smtClean="0">
                <a:latin typeface="Tahoma" pitchFamily="34" charset="0"/>
              </a:rPr>
            </a:br>
            <a:r>
              <a:rPr lang="hr-HR" sz="2000" dirty="0">
                <a:latin typeface="Tahoma" pitchFamily="34" charset="0"/>
              </a:rPr>
              <a:t/>
            </a:r>
            <a:br>
              <a:rPr lang="hr-HR" sz="2000" dirty="0">
                <a:latin typeface="Tahoma" pitchFamily="34" charset="0"/>
              </a:rPr>
            </a:br>
            <a:r>
              <a:rPr lang="hr-HR" sz="2000" dirty="0" smtClean="0">
                <a:latin typeface="Tahoma" pitchFamily="34" charset="0"/>
              </a:rPr>
              <a:t/>
            </a:r>
            <a:br>
              <a:rPr lang="hr-HR" sz="2000" dirty="0" smtClean="0">
                <a:latin typeface="Tahoma" pitchFamily="34" charset="0"/>
              </a:rPr>
            </a:br>
            <a:r>
              <a:rPr lang="hr-HR" sz="2000" dirty="0" smtClean="0">
                <a:latin typeface="Tahoma" pitchFamily="34" charset="0"/>
              </a:rPr>
              <a:t>Linijski spektri vodonika žive i neona</a:t>
            </a:r>
            <a:endParaRPr lang="en-GB" sz="2000" b="0" dirty="0">
              <a:latin typeface="Tahoma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373216"/>
            <a:ext cx="7773074" cy="114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3" y="2346325"/>
            <a:ext cx="6175375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53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501122" cy="1928826"/>
          </a:xfrm>
        </p:spPr>
        <p:txBody>
          <a:bodyPr>
            <a:noAutofit/>
          </a:bodyPr>
          <a:lstStyle/>
          <a:p>
            <a:r>
              <a:rPr lang="sr-Latn-RS" sz="3200" b="1" dirty="0" smtClean="0"/>
              <a:t>Prve</a:t>
            </a:r>
            <a:r>
              <a:rPr lang="ru-RU" sz="3200" b="1" dirty="0" smtClean="0"/>
              <a:t> </a:t>
            </a:r>
            <a:r>
              <a:rPr lang="sr-Latn-RS" sz="3200" b="1" dirty="0" smtClean="0"/>
              <a:t>dve</a:t>
            </a:r>
            <a:r>
              <a:rPr lang="ru-RU" sz="3200" b="1" dirty="0" smtClean="0"/>
              <a:t> </a:t>
            </a:r>
            <a:r>
              <a:rPr lang="sr-Latn-RS" sz="3200" b="1" dirty="0" smtClean="0"/>
              <a:t>tr</a:t>
            </a:r>
            <a:r>
              <a:rPr lang="ru-RU" sz="3200" b="1" dirty="0" smtClean="0"/>
              <a:t>а</a:t>
            </a:r>
            <a:r>
              <a:rPr lang="sr-Latn-RS" sz="3200" b="1" dirty="0" smtClean="0"/>
              <a:t>k</a:t>
            </a:r>
            <a:r>
              <a:rPr lang="ru-RU" sz="3200" b="1" dirty="0" smtClean="0"/>
              <a:t>е </a:t>
            </a:r>
            <a:r>
              <a:rPr lang="sr-Latn-RS" sz="3200" b="1" dirty="0" smtClean="0"/>
              <a:t>su</a:t>
            </a:r>
            <a:r>
              <a:rPr lang="ru-RU" sz="3200" b="1" dirty="0" smtClean="0"/>
              <a:t> </a:t>
            </a:r>
            <a:r>
              <a:rPr lang="sr-Latn-RS" sz="3200" b="1" dirty="0" smtClean="0"/>
              <a:t>dv</a:t>
            </a:r>
            <a:r>
              <a:rPr lang="ru-RU" sz="3200" b="1" dirty="0" smtClean="0"/>
              <a:t>а е</a:t>
            </a:r>
            <a:r>
              <a:rPr lang="sr-Latn-RS" sz="3200" b="1" dirty="0" smtClean="0"/>
              <a:t>misi</a:t>
            </a:r>
            <a:r>
              <a:rPr lang="ru-RU" sz="3200" b="1" dirty="0" smtClean="0"/>
              <a:t>о</a:t>
            </a:r>
            <a:r>
              <a:rPr lang="sr-Latn-RS" sz="3200" b="1" dirty="0" smtClean="0"/>
              <a:t>n</a:t>
            </a:r>
            <a:r>
              <a:rPr lang="ru-RU" sz="3200" b="1" dirty="0" smtClean="0"/>
              <a:t>а </a:t>
            </a:r>
            <a:r>
              <a:rPr lang="sr-Latn-RS" sz="3200" b="1" dirty="0" smtClean="0"/>
              <a:t>sp</a:t>
            </a:r>
            <a:r>
              <a:rPr lang="ru-RU" sz="3200" b="1" dirty="0" smtClean="0"/>
              <a:t>е</a:t>
            </a:r>
            <a:r>
              <a:rPr lang="sr-Latn-RS" sz="3200" b="1" dirty="0" smtClean="0"/>
              <a:t>k</a:t>
            </a:r>
            <a:r>
              <a:rPr lang="sr-Latn-RS" sz="3200" b="1" dirty="0"/>
              <a:t>t</a:t>
            </a:r>
            <a:r>
              <a:rPr lang="sr-Latn-RS" sz="3200" b="1" dirty="0" smtClean="0"/>
              <a:t>r</a:t>
            </a:r>
            <a:r>
              <a:rPr lang="ru-RU" sz="3200" b="1" dirty="0" smtClean="0"/>
              <a:t>а</a:t>
            </a:r>
            <a:r>
              <a:rPr lang="ru-RU" sz="3200" b="1" dirty="0"/>
              <a:t>.</a:t>
            </a:r>
            <a:br>
              <a:rPr lang="ru-RU" sz="3200" b="1" dirty="0"/>
            </a:br>
            <a:r>
              <a:rPr lang="sr-Latn-RS" sz="3200" b="1" dirty="0" smtClean="0"/>
              <a:t>Treća</a:t>
            </a:r>
            <a:r>
              <a:rPr lang="ru-RU" sz="3200" b="1" dirty="0" smtClean="0"/>
              <a:t> </a:t>
            </a:r>
            <a:r>
              <a:rPr lang="ru-RU" sz="3200" b="1" dirty="0"/>
              <a:t>је </a:t>
            </a:r>
            <a:r>
              <a:rPr lang="ru-RU" sz="3200" b="1" dirty="0" smtClean="0"/>
              <a:t>а</a:t>
            </a:r>
            <a:r>
              <a:rPr lang="sr-Latn-RS" sz="3200" b="1" dirty="0" smtClean="0"/>
              <a:t>psorpcioni</a:t>
            </a:r>
            <a:r>
              <a:rPr lang="ru-RU" sz="3200" b="1" dirty="0" smtClean="0"/>
              <a:t> </a:t>
            </a:r>
            <a:r>
              <a:rPr lang="sr-Latn-RS" sz="3200" b="1" dirty="0" smtClean="0"/>
              <a:t>spektar </a:t>
            </a:r>
            <a:r>
              <a:rPr lang="ru-RU" sz="3200" b="1" dirty="0" smtClean="0"/>
              <a:t>(</a:t>
            </a:r>
            <a:r>
              <a:rPr lang="sr-Latn-RS" sz="3200" b="1" dirty="0"/>
              <a:t>u</a:t>
            </a:r>
            <a:r>
              <a:rPr lang="ru-RU" sz="3200" b="1" dirty="0" smtClean="0"/>
              <a:t> </a:t>
            </a:r>
            <a:r>
              <a:rPr lang="sr-Latn-RS" sz="3200" b="1" dirty="0" smtClean="0"/>
              <a:t>njemu</a:t>
            </a:r>
            <a:r>
              <a:rPr lang="sr-Latn-RS" sz="3200" b="1" dirty="0"/>
              <a:t> </a:t>
            </a:r>
            <a:r>
              <a:rPr lang="sr-Latn-RS" sz="3200" b="1" dirty="0" smtClean="0"/>
              <a:t>nedostaju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sr-Latn-RS" sz="3200" b="1" dirty="0" smtClean="0"/>
              <a:t>linije</a:t>
            </a:r>
            <a:r>
              <a:rPr lang="ru-RU" sz="3200" b="1" dirty="0" smtClean="0"/>
              <a:t> </a:t>
            </a:r>
            <a:r>
              <a:rPr lang="sr-Latn-RS" sz="3200" b="1" dirty="0" smtClean="0"/>
              <a:t>jer</a:t>
            </a:r>
            <a:r>
              <a:rPr lang="ru-RU" sz="3200" b="1" dirty="0" smtClean="0"/>
              <a:t> </a:t>
            </a:r>
            <a:r>
              <a:rPr lang="ru-RU" sz="3200" b="1" dirty="0"/>
              <a:t>је </a:t>
            </a:r>
            <a:r>
              <a:rPr lang="sr-Latn-RS" sz="3200" b="1" dirty="0" smtClean="0"/>
              <a:t>svetlost </a:t>
            </a:r>
            <a:r>
              <a:rPr lang="ru-RU" sz="3200" b="1" dirty="0" smtClean="0"/>
              <a:t> </a:t>
            </a:r>
            <a:r>
              <a:rPr lang="sr-Latn-RS" sz="3200" b="1" dirty="0"/>
              <a:t>t</a:t>
            </a:r>
            <a:r>
              <a:rPr lang="ru-RU" sz="3200" b="1" dirty="0" smtClean="0"/>
              <a:t>е </a:t>
            </a:r>
            <a:r>
              <a:rPr lang="sr-Latn-RS" sz="3200" b="1" dirty="0" smtClean="0"/>
              <a:t>talasne</a:t>
            </a:r>
            <a:r>
              <a:rPr lang="ru-RU" sz="3200" b="1" dirty="0" smtClean="0"/>
              <a:t> </a:t>
            </a:r>
            <a:r>
              <a:rPr lang="sr-Latn-RS" sz="3200" b="1" dirty="0" smtClean="0"/>
              <a:t>dužine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sr-Latn-RS" sz="3200" b="1" dirty="0" smtClean="0"/>
              <a:t>apsorbovao gas</a:t>
            </a:r>
            <a:r>
              <a:rPr lang="sr-Cyrl-CS" sz="3200" b="1" dirty="0" smtClean="0"/>
              <a:t>).</a:t>
            </a:r>
            <a:endParaRPr lang="sr-Latn-C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57496"/>
            <a:ext cx="822960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789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46B07-7E39-49E3-99A2-2F56AF0FFB96}" type="slidenum">
              <a:rPr lang="en-GB">
                <a:solidFill>
                  <a:srgbClr val="40458C"/>
                </a:solidFill>
              </a:rPr>
              <a:pPr/>
              <a:t>4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Linijski spektri</a:t>
            </a:r>
            <a:endParaRPr lang="sl-SI"/>
          </a:p>
        </p:txBody>
      </p:sp>
      <p:pic>
        <p:nvPicPr>
          <p:cNvPr id="408579" name="Picture 3" descr="line_spectrum_a"/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87513"/>
            <a:ext cx="3811588" cy="163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8580" name="Picture 4" descr="line_spectrum_b"/>
          <p:cNvPicPr>
            <a:picLocks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0413" y="3886200"/>
            <a:ext cx="3727450" cy="1922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0858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575175" y="3733800"/>
          <a:ext cx="21447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6" imgW="1904760" imgH="431640" progId="Equation.3">
                  <p:embed/>
                </p:oleObj>
              </mc:Choice>
              <mc:Fallback>
                <p:oleObj name="Equation" r:id="rId6" imgW="1904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175" y="3733800"/>
                        <a:ext cx="2144713" cy="5572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8582" name="Text Box 6"/>
          <p:cNvSpPr txBox="1">
            <a:spLocks noChangeArrowheads="1"/>
          </p:cNvSpPr>
          <p:nvPr/>
        </p:nvSpPr>
        <p:spPr bwMode="auto">
          <a:xfrm>
            <a:off x="4572000" y="33528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r-HR" sz="1400">
                <a:solidFill>
                  <a:srgbClr val="40458C"/>
                </a:solidFill>
              </a:rPr>
              <a:t>Lymanova</a:t>
            </a:r>
            <a:r>
              <a:rPr lang="hr-HR">
                <a:solidFill>
                  <a:srgbClr val="40458C"/>
                </a:solidFill>
              </a:rPr>
              <a:t> </a:t>
            </a:r>
            <a:r>
              <a:rPr lang="hr-HR" sz="1400">
                <a:solidFill>
                  <a:srgbClr val="40458C"/>
                </a:solidFill>
              </a:rPr>
              <a:t>serija (1916)</a:t>
            </a:r>
            <a:endParaRPr lang="sl-SI" sz="1400">
              <a:solidFill>
                <a:srgbClr val="40458C"/>
              </a:solidFill>
            </a:endParaRPr>
          </a:p>
        </p:txBody>
      </p:sp>
      <p:graphicFrame>
        <p:nvGraphicFramePr>
          <p:cNvPr id="40858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4500563" y="4648200"/>
          <a:ext cx="2166937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8" imgW="1930320" imgH="431640" progId="Equation.3">
                  <p:embed/>
                </p:oleObj>
              </mc:Choice>
              <mc:Fallback>
                <p:oleObj name="Equation" r:id="rId8" imgW="1930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4648200"/>
                        <a:ext cx="2166937" cy="5921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4572000" y="426720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r-HR" sz="1400">
                <a:solidFill>
                  <a:srgbClr val="40458C"/>
                </a:solidFill>
              </a:rPr>
              <a:t>Balmerova serija (1885)</a:t>
            </a:r>
            <a:endParaRPr lang="sl-SI" sz="1400">
              <a:solidFill>
                <a:srgbClr val="40458C"/>
              </a:solidFill>
            </a:endParaRPr>
          </a:p>
        </p:txBody>
      </p:sp>
      <p:sp>
        <p:nvSpPr>
          <p:cNvPr id="408585" name="Text Box 9"/>
          <p:cNvSpPr txBox="1">
            <a:spLocks noChangeArrowheads="1"/>
          </p:cNvSpPr>
          <p:nvPr/>
        </p:nvSpPr>
        <p:spPr bwMode="auto">
          <a:xfrm>
            <a:off x="6858000" y="34290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r-HR" sz="1400">
                <a:solidFill>
                  <a:srgbClr val="40458C"/>
                </a:solidFill>
              </a:rPr>
              <a:t>Pashenova serija(1908)</a:t>
            </a:r>
            <a:endParaRPr lang="sl-SI" sz="1400">
              <a:solidFill>
                <a:srgbClr val="40458C"/>
              </a:solidFill>
            </a:endParaRPr>
          </a:p>
        </p:txBody>
      </p:sp>
      <p:graphicFrame>
        <p:nvGraphicFramePr>
          <p:cNvPr id="408586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6858000" y="3733800"/>
          <a:ext cx="20859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10" imgW="1930320" imgH="431640" progId="Equation.3">
                  <p:embed/>
                </p:oleObj>
              </mc:Choice>
              <mc:Fallback>
                <p:oleObj name="Equation" r:id="rId10" imgW="1930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733800"/>
                        <a:ext cx="2085975" cy="5635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587" name="Object 11"/>
          <p:cNvGraphicFramePr>
            <a:graphicFrameLocks noChangeAspect="1"/>
          </p:cNvGraphicFramePr>
          <p:nvPr/>
        </p:nvGraphicFramePr>
        <p:xfrm>
          <a:off x="6781800" y="4648200"/>
          <a:ext cx="210026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2" imgW="1930320" imgH="431640" progId="Equation.3">
                  <p:embed/>
                </p:oleObj>
              </mc:Choice>
              <mc:Fallback>
                <p:oleObj name="Equation" r:id="rId12" imgW="1930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648200"/>
                        <a:ext cx="2100263" cy="56673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8588" name="Text Box 12"/>
          <p:cNvSpPr txBox="1">
            <a:spLocks noChangeArrowheads="1"/>
          </p:cNvSpPr>
          <p:nvPr/>
        </p:nvSpPr>
        <p:spPr bwMode="auto">
          <a:xfrm>
            <a:off x="6781800" y="43434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hr-HR" sz="1400">
                <a:solidFill>
                  <a:srgbClr val="40458C"/>
                </a:solidFill>
              </a:rPr>
              <a:t>Brackettova serija(1922)</a:t>
            </a:r>
            <a:endParaRPr lang="sl-SI" sz="1400">
              <a:solidFill>
                <a:srgbClr val="40458C"/>
              </a:solidFill>
            </a:endParaRPr>
          </a:p>
        </p:txBody>
      </p:sp>
      <p:grpSp>
        <p:nvGrpSpPr>
          <p:cNvPr id="408589" name="Group 13"/>
          <p:cNvGrpSpPr>
            <a:grpSpLocks/>
          </p:cNvGrpSpPr>
          <p:nvPr/>
        </p:nvGrpSpPr>
        <p:grpSpPr bwMode="auto">
          <a:xfrm>
            <a:off x="4724400" y="5334000"/>
            <a:ext cx="4141788" cy="1023938"/>
            <a:chOff x="2494" y="3420"/>
            <a:chExt cx="2609" cy="645"/>
          </a:xfrm>
        </p:grpSpPr>
        <p:graphicFrame>
          <p:nvGraphicFramePr>
            <p:cNvPr id="408590" name="Object 14"/>
            <p:cNvGraphicFramePr>
              <a:graphicFrameLocks noChangeAspect="1"/>
            </p:cNvGraphicFramePr>
            <p:nvPr/>
          </p:nvGraphicFramePr>
          <p:xfrm>
            <a:off x="2494" y="3646"/>
            <a:ext cx="2609" cy="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" name="Equation" r:id="rId14" imgW="2692080" imgH="431640" progId="Equation.3">
                    <p:embed/>
                  </p:oleObj>
                </mc:Choice>
                <mc:Fallback>
                  <p:oleObj name="Equation" r:id="rId14" imgW="269208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4" y="3646"/>
                          <a:ext cx="2609" cy="419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8591" name="Text Box 15"/>
            <p:cNvSpPr txBox="1">
              <a:spLocks noChangeArrowheads="1"/>
            </p:cNvSpPr>
            <p:nvPr/>
          </p:nvSpPr>
          <p:spPr bwMode="auto">
            <a:xfrm>
              <a:off x="3061" y="3420"/>
              <a:ext cx="15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hr-HR" b="1" dirty="0" smtClean="0">
                  <a:solidFill>
                    <a:srgbClr val="CC3300"/>
                  </a:solidFill>
                </a:rPr>
                <a:t>Opšta </a:t>
              </a:r>
              <a:r>
                <a:rPr lang="hr-HR" b="1" dirty="0">
                  <a:solidFill>
                    <a:srgbClr val="CC3300"/>
                  </a:solidFill>
                </a:rPr>
                <a:t>relacija</a:t>
              </a:r>
              <a:endParaRPr lang="sl-SI" b="1" dirty="0">
                <a:solidFill>
                  <a:srgbClr val="CC3300"/>
                </a:solidFill>
              </a:endParaRPr>
            </a:p>
          </p:txBody>
        </p:sp>
      </p:grpSp>
      <p:graphicFrame>
        <p:nvGraphicFramePr>
          <p:cNvPr id="408592" name="Object 16"/>
          <p:cNvGraphicFramePr>
            <a:graphicFrameLocks noChangeAspect="1"/>
          </p:cNvGraphicFramePr>
          <p:nvPr/>
        </p:nvGraphicFramePr>
        <p:xfrm>
          <a:off x="685800" y="6096000"/>
          <a:ext cx="38862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6" imgW="2743200" imgH="228600" progId="Equation.3">
                  <p:embed/>
                </p:oleObj>
              </mc:Choice>
              <mc:Fallback>
                <p:oleObj name="Equation" r:id="rId16" imgW="2743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0"/>
                        <a:ext cx="3886200" cy="3143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8593" name="Text Box 17"/>
          <p:cNvSpPr txBox="1">
            <a:spLocks noChangeArrowheads="1"/>
          </p:cNvSpPr>
          <p:nvPr/>
        </p:nvSpPr>
        <p:spPr bwMode="auto">
          <a:xfrm>
            <a:off x="838200" y="1447800"/>
            <a:ext cx="28750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600" dirty="0">
                <a:solidFill>
                  <a:srgbClr val="CC3300"/>
                </a:solidFill>
              </a:rPr>
              <a:t>Izvor – </a:t>
            </a:r>
            <a:r>
              <a:rPr lang="hr-HR" sz="1600" dirty="0" smtClean="0">
                <a:solidFill>
                  <a:srgbClr val="CC3300"/>
                </a:solidFill>
              </a:rPr>
              <a:t>zagrejano </a:t>
            </a:r>
            <a:r>
              <a:rPr lang="hr-HR" sz="1600" dirty="0">
                <a:solidFill>
                  <a:srgbClr val="CC3300"/>
                </a:solidFill>
              </a:rPr>
              <a:t>čvrsto </a:t>
            </a:r>
            <a:r>
              <a:rPr lang="hr-HR" sz="1600" dirty="0" smtClean="0">
                <a:solidFill>
                  <a:srgbClr val="CC3300"/>
                </a:solidFill>
              </a:rPr>
              <a:t>telo</a:t>
            </a:r>
            <a:endParaRPr lang="hr-HR" sz="1600" dirty="0">
              <a:solidFill>
                <a:srgbClr val="CC33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600" dirty="0">
                <a:solidFill>
                  <a:srgbClr val="CC3300"/>
                </a:solidFill>
              </a:rPr>
              <a:t>-kontinuirani spektar</a:t>
            </a:r>
            <a:endParaRPr lang="en-GB" sz="1600" dirty="0">
              <a:solidFill>
                <a:srgbClr val="CC3300"/>
              </a:solidFill>
            </a:endParaRPr>
          </a:p>
        </p:txBody>
      </p:sp>
      <p:sp>
        <p:nvSpPr>
          <p:cNvPr id="408594" name="Text Box 18"/>
          <p:cNvSpPr txBox="1">
            <a:spLocks noChangeArrowheads="1"/>
          </p:cNvSpPr>
          <p:nvPr/>
        </p:nvSpPr>
        <p:spPr bwMode="auto">
          <a:xfrm>
            <a:off x="746125" y="3408363"/>
            <a:ext cx="38448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1600" dirty="0" smtClean="0">
                <a:solidFill>
                  <a:srgbClr val="CC3300"/>
                </a:solidFill>
              </a:rPr>
              <a:t>Razređeni gas vodonika </a:t>
            </a:r>
            <a:r>
              <a:rPr lang="hr-HR" sz="1600" dirty="0">
                <a:solidFill>
                  <a:srgbClr val="CC3300"/>
                </a:solidFill>
              </a:rPr>
              <a:t>– linijski spektar</a:t>
            </a:r>
            <a:endParaRPr lang="en-GB" sz="1600" dirty="0">
              <a:solidFill>
                <a:srgbClr val="CC3300"/>
              </a:solidFill>
            </a:endParaRPr>
          </a:p>
        </p:txBody>
      </p:sp>
      <p:sp>
        <p:nvSpPr>
          <p:cNvPr id="408595" name="Text Box 19"/>
          <p:cNvSpPr txBox="1">
            <a:spLocks noChangeArrowheads="1"/>
          </p:cNvSpPr>
          <p:nvPr/>
        </p:nvSpPr>
        <p:spPr bwMode="auto">
          <a:xfrm>
            <a:off x="7223125" y="1350963"/>
            <a:ext cx="1616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hr-HR" sz="1600">
              <a:solidFill>
                <a:srgbClr val="40458C"/>
              </a:solidFill>
            </a:endParaRPr>
          </a:p>
        </p:txBody>
      </p:sp>
      <p:sp>
        <p:nvSpPr>
          <p:cNvPr id="408596" name="Text Box 20"/>
          <p:cNvSpPr txBox="1">
            <a:spLocks noChangeArrowheads="1"/>
          </p:cNvSpPr>
          <p:nvPr/>
        </p:nvSpPr>
        <p:spPr bwMode="auto">
          <a:xfrm>
            <a:off x="4876800" y="1143000"/>
            <a:ext cx="3886200" cy="1815882"/>
          </a:xfrm>
          <a:prstGeom prst="rect">
            <a:avLst/>
          </a:prstGeom>
          <a:solidFill>
            <a:srgbClr val="CCFFCC"/>
          </a:solidFill>
          <a:ln w="9525">
            <a:solidFill>
              <a:srgbClr val="99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hr-HR" sz="1600" dirty="0" smtClean="0">
                <a:solidFill>
                  <a:srgbClr val="CC3300"/>
                </a:solidFill>
              </a:rPr>
              <a:t>Talasne dužine slede </a:t>
            </a:r>
            <a:r>
              <a:rPr lang="hr-HR" sz="1600" dirty="0">
                <a:solidFill>
                  <a:srgbClr val="CC3300"/>
                </a:solidFill>
              </a:rPr>
              <a:t>precizni matematički uzorak </a:t>
            </a:r>
            <a:endParaRPr lang="hr-HR" sz="1600" dirty="0" smtClean="0">
              <a:solidFill>
                <a:srgbClr val="CC33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hr-HR" sz="1600" dirty="0" smtClean="0">
                <a:solidFill>
                  <a:srgbClr val="CC3300"/>
                </a:solidFill>
              </a:rPr>
              <a:t>Emisioni i apsorpcioni spektri su jedinstveni za svaki atom (element)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hr-HR" sz="1600" dirty="0" smtClean="0">
                <a:solidFill>
                  <a:srgbClr val="CC3300"/>
                </a:solidFill>
              </a:rPr>
              <a:t>Ovakvi </a:t>
            </a:r>
            <a:r>
              <a:rPr lang="hr-HR" sz="1600" dirty="0">
                <a:solidFill>
                  <a:srgbClr val="CC3300"/>
                </a:solidFill>
              </a:rPr>
              <a:t>eksperimentalni podaci koji </a:t>
            </a:r>
            <a:r>
              <a:rPr lang="hr-HR" sz="1600" dirty="0" smtClean="0">
                <a:solidFill>
                  <a:srgbClr val="CC3300"/>
                </a:solidFill>
              </a:rPr>
              <a:t>se mogu </a:t>
            </a:r>
            <a:r>
              <a:rPr lang="hr-HR" sz="1600" dirty="0">
                <a:solidFill>
                  <a:srgbClr val="CC3300"/>
                </a:solidFill>
              </a:rPr>
              <a:t>precizno </a:t>
            </a:r>
            <a:r>
              <a:rPr lang="hr-HR" sz="1600" dirty="0" smtClean="0">
                <a:solidFill>
                  <a:srgbClr val="CC3300"/>
                </a:solidFill>
              </a:rPr>
              <a:t> matematički </a:t>
            </a:r>
            <a:r>
              <a:rPr lang="hr-HR" sz="1600" dirty="0">
                <a:solidFill>
                  <a:srgbClr val="CC3300"/>
                </a:solidFill>
              </a:rPr>
              <a:t>opisati odražavaju određenu </a:t>
            </a:r>
            <a:r>
              <a:rPr lang="hr-HR" sz="1600" dirty="0" smtClean="0">
                <a:solidFill>
                  <a:srgbClr val="CC3300"/>
                </a:solidFill>
              </a:rPr>
              <a:t>strukturu atoma </a:t>
            </a:r>
            <a:r>
              <a:rPr lang="hr-HR" sz="1600" dirty="0">
                <a:solidFill>
                  <a:srgbClr val="CC3300"/>
                </a:solidFill>
              </a:rPr>
              <a:t>!</a:t>
            </a:r>
            <a:endParaRPr lang="en-GB" sz="1600" dirty="0">
              <a:solidFill>
                <a:srgbClr val="CC3300"/>
              </a:solidFill>
            </a:endParaRPr>
          </a:p>
        </p:txBody>
      </p:sp>
      <p:sp>
        <p:nvSpPr>
          <p:cNvPr id="408597" name="Line 21"/>
          <p:cNvSpPr>
            <a:spLocks noChangeShapeType="1"/>
          </p:cNvSpPr>
          <p:nvPr/>
        </p:nvSpPr>
        <p:spPr bwMode="auto">
          <a:xfrm flipV="1">
            <a:off x="3276600" y="4953000"/>
            <a:ext cx="1295400" cy="457200"/>
          </a:xfrm>
          <a:prstGeom prst="line">
            <a:avLst/>
          </a:prstGeom>
          <a:noFill/>
          <a:ln w="19050">
            <a:solidFill>
              <a:srgbClr val="CC3300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 sz="2400" b="1">
              <a:solidFill>
                <a:srgbClr val="40458C"/>
              </a:solidFill>
            </a:endParaRPr>
          </a:p>
        </p:txBody>
      </p:sp>
      <p:graphicFrame>
        <p:nvGraphicFramePr>
          <p:cNvPr id="408598" name="Object 22"/>
          <p:cNvGraphicFramePr>
            <a:graphicFrameLocks noChangeAspect="1"/>
          </p:cNvGraphicFramePr>
          <p:nvPr/>
        </p:nvGraphicFramePr>
        <p:xfrm>
          <a:off x="3810000" y="5791200"/>
          <a:ext cx="241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8" imgW="241200" imgH="228600" progId="Equation.3">
                  <p:embed/>
                </p:oleObj>
              </mc:Choice>
              <mc:Fallback>
                <p:oleObj name="Equation" r:id="rId18" imgW="241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791200"/>
                        <a:ext cx="2413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599" name="Object 23"/>
          <p:cNvGraphicFramePr>
            <a:graphicFrameLocks noChangeAspect="1"/>
          </p:cNvGraphicFramePr>
          <p:nvPr/>
        </p:nvGraphicFramePr>
        <p:xfrm>
          <a:off x="2057400" y="5791200"/>
          <a:ext cx="241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20" imgW="241200" imgH="241200" progId="Equation.3">
                  <p:embed/>
                </p:oleObj>
              </mc:Choice>
              <mc:Fallback>
                <p:oleObj name="Equation" r:id="rId20" imgW="241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791200"/>
                        <a:ext cx="2413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600" name="Object 24"/>
          <p:cNvGraphicFramePr>
            <a:graphicFrameLocks noChangeAspect="1"/>
          </p:cNvGraphicFramePr>
          <p:nvPr/>
        </p:nvGraphicFramePr>
        <p:xfrm>
          <a:off x="1219200" y="5791200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22" imgW="228600" imgH="241200" progId="Equation.3">
                  <p:embed/>
                </p:oleObj>
              </mc:Choice>
              <mc:Fallback>
                <p:oleObj name="Equation" r:id="rId22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791200"/>
                        <a:ext cx="2286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601" name="Object 25"/>
          <p:cNvGraphicFramePr>
            <a:graphicFrameLocks noChangeAspect="1"/>
          </p:cNvGraphicFramePr>
          <p:nvPr/>
        </p:nvGraphicFramePr>
        <p:xfrm>
          <a:off x="838200" y="5791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24" imgW="228600" imgH="228600" progId="Equation.3">
                  <p:embed/>
                </p:oleObj>
              </mc:Choice>
              <mc:Fallback>
                <p:oleObj name="Equation" r:id="rId24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7912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4775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8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8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8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8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8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8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8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8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8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08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21F79D-F6AC-4A5C-9B89-31A64F785377}" type="slidenum">
              <a:rPr lang="en-GB">
                <a:solidFill>
                  <a:srgbClr val="40458C"/>
                </a:solidFill>
              </a:rPr>
              <a:pPr/>
              <a:t>5</a:t>
            </a:fld>
            <a:endParaRPr lang="en-GB" sz="1200">
              <a:solidFill>
                <a:srgbClr val="40458C"/>
              </a:solidFill>
            </a:endParaRPr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Spektri </a:t>
            </a:r>
            <a:r>
              <a:rPr lang="hr-HR" dirty="0" smtClean="0"/>
              <a:t>elemenata -primeri </a:t>
            </a:r>
            <a:endParaRPr lang="sl-SI" dirty="0"/>
          </a:p>
        </p:txBody>
      </p:sp>
      <p:pic>
        <p:nvPicPr>
          <p:cNvPr id="412675" name="Picture 3" descr="atomic_spectra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9338" y="1408113"/>
            <a:ext cx="7258050" cy="4575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2686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2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2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2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edavanja">
  <a:themeElements>
    <a:clrScheme name="Predavanja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redavanj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edavanja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avanja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avanja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avanja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avanja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avanja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avanja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avanja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Predavanja">
  <a:themeElements>
    <a:clrScheme name="Predavanja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redavanj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edavanja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avanja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avanja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avanja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avanja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avanja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avanja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avanja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48</TotalTime>
  <Words>132</Words>
  <Application>Microsoft Office PowerPoint</Application>
  <PresentationFormat>On-screen Show (4:3)</PresentationFormat>
  <Paragraphs>23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Clarity</vt:lpstr>
      <vt:lpstr>Office Theme</vt:lpstr>
      <vt:lpstr>Predavanja</vt:lpstr>
      <vt:lpstr>1_Predavanja</vt:lpstr>
      <vt:lpstr>Microsoft Equation 3.0</vt:lpstr>
      <vt:lpstr>Linijski spektri atoma</vt:lpstr>
      <vt:lpstr>Užarena čvrsta tela, tečnosti i gasovi pri visokom pritisku i   temperaturi emituju svetlost s kontinuiranim talasnim dužinama Razređeni gasovi i pare metala emituju diskretni - linijski spektar   Linijski spektri vodonika žive i neona</vt:lpstr>
      <vt:lpstr>Prve dve trаkе su dvа еmisiоnа spеktrа. Treća је аpsorpcioni spektar (u njemu nedostaju linije jer је svetlost  tе talasne dužine apsorbovao gas).</vt:lpstr>
      <vt:lpstr>Linijski spektri</vt:lpstr>
      <vt:lpstr>Spektri elemenata -primeri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Linijski spektri atoma</dc:title>
  <dc:creator>Jasmina</dc:creator>
  <cp:lastModifiedBy>Jasmina</cp:lastModifiedBy>
  <cp:revision>5</cp:revision>
  <dcterms:created xsi:type="dcterms:W3CDTF">2012-11-18T21:52:30Z</dcterms:created>
  <dcterms:modified xsi:type="dcterms:W3CDTF">2012-11-18T22:41:18Z</dcterms:modified>
</cp:coreProperties>
</file>